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1" r:id="rId6"/>
    <p:sldId id="258" r:id="rId7"/>
    <p:sldId id="259" r:id="rId8"/>
    <p:sldId id="260" r:id="rId9"/>
    <p:sldId id="282" r:id="rId10"/>
    <p:sldId id="261" r:id="rId11"/>
    <p:sldId id="262" r:id="rId12"/>
    <p:sldId id="263" r:id="rId13"/>
    <p:sldId id="264" r:id="rId14"/>
    <p:sldId id="265" r:id="rId15"/>
    <p:sldId id="266" r:id="rId16"/>
    <p:sldId id="283" r:id="rId17"/>
    <p:sldId id="284" r:id="rId18"/>
    <p:sldId id="285" r:id="rId19"/>
    <p:sldId id="267" r:id="rId20"/>
    <p:sldId id="286" r:id="rId21"/>
    <p:sldId id="287" r:id="rId22"/>
    <p:sldId id="288" r:id="rId23"/>
    <p:sldId id="289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5.xml"/><Relationship Id="rId8" Type="http://schemas.openxmlformats.org/officeDocument/2006/relationships/slide" Target="../slides/slide22.xml"/><Relationship Id="rId7" Type="http://schemas.openxmlformats.org/officeDocument/2006/relationships/slide" Target="../slides/slide11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2" Type="http://schemas.openxmlformats.org/officeDocument/2006/relationships/slide" Target="../slides/slide31.xml"/><Relationship Id="rId11" Type="http://schemas.openxmlformats.org/officeDocument/2006/relationships/slide" Target="../slides/slide29.xml"/><Relationship Id="rId10" Type="http://schemas.openxmlformats.org/officeDocument/2006/relationships/slide" Target="../slides/slide2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3b119e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97f53474b&amp;cid=97f53474b&amp;vtp=1">
            <a:hlinkClick r:id="rId3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ca5e87712&amp;cid=ca5e87712&amp;vtp=1">
            <a:hlinkClick r:id="rId4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4fdea87d4&amp;cid=4fdea87d4&amp;vtp=1">
            <a:hlinkClick r:id="rId5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27ac6ba15&amp;cid=27ac6ba15&amp;vtp=1">
            <a:hlinkClick r:id="rId6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4092e0b2&amp;cid=d4092e0b2&amp;vtp=1">
            <a:hlinkClick r:id="rId7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1ada98913&amp;cid=1ada98913&amp;vtp=1">
            <a:hlinkClick r:id="rId8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982739cab&amp;cid=982739cab&amp;vtp=1">
            <a:hlinkClick r:id="rId9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f5063179c&amp;cid=f5063179c&amp;vtp=1">
            <a:hlinkClick r:id="rId10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4b2aae421&amp;cid=4b2aae421&amp;vtp=1">
            <a:hlinkClick r:id="rId11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bfbd82a5e&amp;cid=bfbd82a5e&amp;vtp=1">
            <a:hlinkClick r:id="rId12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d3b119e05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d3b119e05.fixed?color=0,173,163&amp;vtp=1&amp;bbb=1"/>
          <p:cNvSpPr/>
          <p:nvPr/>
        </p:nvSpPr>
        <p:spPr>
          <a:xfrm>
            <a:off x="402844" y="3675888"/>
            <a:ext cx="11145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课时评价作业（四）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实践是检验真理的唯一标准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1_1#27ac6ba15?pid=a9142c51a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画横线句子的主干句是：文章引导人们理性思考问题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既有无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所畏惧的勇气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，也有实事求是的精神，还有简约平易的言说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可作主干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句的状语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，改成“以无所畏惧的勇气、实事求是的精神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简约平易的言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”，放到“引导”前面；“这个问题是一个时代的大问题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改成主干句中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问题”的定语。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2_1#d4092e0b2?pid=a9142c51a&amp;color=0,0,0&amp;vtp=1&amp;bt=1&amp;bbb=1&amp;h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下列各句中的引号，和文中“好现象”的引号作用相同的一项是（3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3_1#d4092e0b2.bracket?pid=a9142c51a&amp;color=0,0,0&amp;vpa=3&amp;vtp=1"/>
          <p:cNvSpPr/>
          <p:nvPr/>
        </p:nvSpPr>
        <p:spPr>
          <a:xfrm>
            <a:off x="889666" y="1110747"/>
            <a:ext cx="5159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2_2#d4092e0b2.choices?pid=a9142c51a&amp;color=0,0,0&amp;vtp=1&amp;bbb=1&amp;hb=1"/>
          <p:cNvSpPr/>
          <p:nvPr/>
        </p:nvSpPr>
        <p:spPr>
          <a:xfrm>
            <a:off x="612648" y="1781254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“近朱者赤，近墨者黑”这句话，历来被视为至理名言。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对个人成长来说，外因虽然重要，但起决定作用的仍是内因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墨者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”如果能有清醒的认识和坚定的意志，则未必会“黑”。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《实践是检验真理的唯一标准》这篇文章对冲破“两个凡是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的束缚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发挥了重要作用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他们对于研究今天的中国和昨天的中国一概无兴趣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只把兴趣放在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脱离实际的空洞的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“理论”研究上。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4_1#d4092e0b2?pid=a9142c51a&amp;color=0,0,0&amp;vtp=1&amp;bt=1&amp;bbb=1&amp;h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D项和文中“好现象”的引号都标示强调。A项，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标示直接引用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项，标示特殊含义。C项，标示特定称谓。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2be37779?pid=d3b119e05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5_1#508a5a067?pid=82be37779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要向前看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就要及时地研究新情况和解决新问题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否则我们就不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可能顺利前进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各方面的新情况都要研究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各方面的新问题都要解决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在经济政策上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我认为要允许一部分地区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一部分企业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一部分工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人农民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由于辛勤努力成绩大而收入先多一些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生活先好起来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一部分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人生活先好起来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就必然产生极大的示范力量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影响左邻右舍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带动其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508a5a067?pid=82be37779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他地区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其他单位的人们向他们学习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就会使整个国民经济不断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地波浪式地向前发展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使全国各族人民都能比较快地富裕起来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在西北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西南和其他一些地区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那里的生产和群众生活还很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困难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国家应当从各方面给以帮助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特别要从物质上给以有力的支持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这是一个大政策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一个能够影响和带动整个国民经济的政策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议同志们认真加以考虑和研究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在实现四个现代化的进程中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必然会出现许多我们不熟悉的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想不到的新情况和新问题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尤其是生产关系和上层建筑的改革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是一帆风顺的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它涉及的面很广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涉及一大批人的切身利益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508a5a067?pid=82be37779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出现各种各样的复杂情况和问题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一定会遇到重重障碍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企业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的改组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就会发生人员的去留问题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国家机关的改革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相当一部分工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作人员要转做别的工作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有些人就会有意见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这些问题很快就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对此我们必须有足够的思想准备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要教育党员和群众以大局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以党和国家的整体利益为重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我们应当充满信心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只要我们信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任群众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走群众路线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把情况和问题向群众讲明白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任何问题都可以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任何障碍都可以排除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随着经济的发展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路子会越走越宽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们会各得其所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这是毫无疑义的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508a5a067?pid=82be37779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实现四个现代化是一场深刻的伟大的革命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在这场伟大的革命中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我们是在不断地解决新的矛盾中前进的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全党同志一定要善于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善于重新学习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全国胜利前夕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毛泽东同志号召全党重新学习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那一次我们学得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进城以后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很快恢复了经济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成功地完成了社会主义改造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应当承认学得不好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主要的精力放到政治运动上去了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的本领没有学好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建设没有上去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政治也发生了严重的曲折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搞现代化建设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就更加不懂了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所以全党必须再重新进行一次学习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摘编自邓小平《解放思想，实事求是，团结</a:t>
            </a:r>
            <a:endParaRPr lang="en-US" altLang="zh-CN" sz="2800" dirty="0"/>
          </a:p>
          <a:p>
            <a:pPr algn="r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一致向前看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508a5a067?pid=82be3777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邓小平思考问题贯穿着一条红线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这就是解放思想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开动脑筋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邓小平复出后抓的第一件事就是倡导解放思想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开动脑筋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思考问题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我们的思想懒汉不少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讲现话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。”1978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他在东北视察时就呼吁各级干部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要开动脑筋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开动脑筋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就没有实事求是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不开动脑筋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就不能分析自己的情况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就不能从实际出发提出问题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解决问题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针对一些人划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禁区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独立思考的做法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邓小平严肃指出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禁区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的害处是使人们思想僵化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508a5a067?pid=82be3777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不敢根据自己的条件考虑问题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在马克思主义指导下打破习惯势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力和主观偏见的束缚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研究新情况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解决新问题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邓小平思考问题始终坚持一个方向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这就是团结一致向前看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小平倡导全党开动脑筋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思考问题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是伴随着党的工作重心从以阶级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斗争为纲转变为以经济建设为中心展开的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他在党的十一届三中全会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前的中央工作会议闭幕会上的讲话题目就是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解放思想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实事求是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团结一致向前看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坚持党的思想路线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也同样要求向前看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处理任何问题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都要使全党全国人民的注意力集中于怎样恢复和提高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党的威信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加强和改善党的领导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怎样解决现在面临的国际和国内的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508a5a067?pid=82be3777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邓小平思考问题讲究科学的思想方法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这就是务实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辩证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宏观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务实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就是实事求是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邓小平要求大家思考问题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和实际相结合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要分析研究实际情况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解决实际问题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按照实际情况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决定工作方针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邓小平注重从新的历史条件出发提出问题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他反复强调要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就是要求全党分析历史条件发生了哪些变化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关于国际形势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要随时关注并注意研究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我们对外政策都是根据我们对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国际问题总的看法和总的分析得出来的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对于国内问题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平也十分注意根据新的条件提出新问题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我们现在要实现四个现代化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4fb456aa?pid=d3b119e05&amp;color=0,173,163&amp;vtp=1&amp;bt=1&amp;bbb=1"/>
          <p:cNvSpPr/>
          <p:nvPr/>
        </p:nvSpPr>
        <p:spPr>
          <a:xfrm>
            <a:off x="612648" y="466345"/>
            <a:ext cx="10963656" cy="72174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7a965f62a?pid=74fb456aa&amp;color=0,0,0&amp;vtp=1&amp;bbb=1&amp;hb=1"/>
          <p:cNvSpPr/>
          <p:nvPr/>
        </p:nvSpPr>
        <p:spPr>
          <a:xfrm>
            <a:off x="612648" y="1162003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有的同志担心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坚持实践是检验真理的唯一标准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会削弱理论的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这种担心是多余的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凡是科学的理论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都不会害怕实践的检验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由于坚持实践是检验真理的唯一标准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因而能够使伪科学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伪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理论现出原形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从而捍卫真正的科学与理论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这一点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对于澄清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四人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搞得非常混乱的理论问题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具有特别重要的意义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四人帮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出于纂党夺权的反革命需要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鼓吹种种唯心论的先验论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反对实践是检验真理的标准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他们炮制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天才论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捏造文艺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508a5a067?pid=82be3777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有好多条件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毛泽东同志在世的时候没有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现在有了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中央如果不根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据现在的条件思考问题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下决心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很多问题就提不出来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解决不了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他尖锐地指出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我们的脑子里还都是些老东西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不会研究现在的问题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不从现在的实际出发来提出问题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解决问题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这样天天讲四个现代化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讲来讲去都是空的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邓小平注重用新方法解决新问题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邓小平经常强调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有好多问题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不能用老办法去解决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能否找个新办法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新问题就得用新办法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为了解决台湾问题和香港问题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实现祖国统一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邓小平创造性地提出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一国两制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的构想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为了推进社会主义制度的不断完善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推动经济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508a5a067?pid=82be37779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更好更快地发展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邓小平创造性地把社会主义与市场经济结合起来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邓小平倡导和运用的新办法集中到一点就是实行改革开放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邓小平在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南方谈话前后多次强调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根本的一条是改革开放不能丢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坚持改革开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放才能抓住时机上台阶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坚持改革开放是决定中国命运的一招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摘编自温勇《邓小平的问题意识》）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1ada98913?pid=508a5a067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4_BD.16_2#1ada98913.choices?pid=508a5a067&amp;color=0,0,0&amp;vtp=1&amp;bbb=1&amp;hb=1"/>
          <p:cNvSpPr/>
          <p:nvPr/>
        </p:nvSpPr>
        <p:spPr>
          <a:xfrm>
            <a:off x="612648" y="10845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允许一部分地区、一部分企业、一部分人先富裕起来的政策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带动其他的地区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、企业和人向先富裕起来的学习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从而影响和带动整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个国民经济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改革会涉及一大批人的切身利益，一定会有反对的声音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对此要在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思想上重视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，教育党员和群众以大局为重，走群众路线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这样可以解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1ada98913.choices?pid=508a5a067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材料二作者认为，如果思想有“禁区”，就会思想僵化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不敢根据自己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的条件考虑问题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；冲破思想“禁区”的主要方法是用马克思主义来指导。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“一国两制”的构想以及把社会主义与市场经济结合起来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实行改革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开放都是邓小平倡导和运用的用新方法解决新问题的具体例子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C_4_AN.17_1#1ada98913.bracket?pid=508a5a067&amp;color=0,0,0&amp;vpa=4&amp;vtp=1&amp;answeroption=C"/>
          <p:cNvSpPr txBox="1"/>
          <p:nvPr/>
        </p:nvSpPr>
        <p:spPr>
          <a:xfrm>
            <a:off x="485648" y="5086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 smtClean="0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1ada98913?pid=508a5a06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C项，“材料二作者认为”分析有误，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根据材料二第一段可知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如果思想有‘禁区’，就会思想僵化，不敢根据自己的条件考虑问题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“邓小平认为”，而非作者认为，张冠李戴；另外“冲破思想‘禁区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主要方法是用马克思主义来指导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”表述不准确，冲破思想“禁区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的主要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方法应是在马克思主义指导下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，解放思想，敢于独立思考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打破习惯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势力和主观偏见的束缚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982739cab?pid=508a5a067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1_1#982739cab.bracket?pid=508a5a067&amp;color=0,0,0&amp;vpa=5&amp;vtp=1"/>
          <p:cNvSpPr/>
          <p:nvPr/>
        </p:nvSpPr>
        <p:spPr>
          <a:xfrm>
            <a:off x="8801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20_2#982739cab.choices?pid=508a5a067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在实现四个现代化的进程中一定会遇到新情况和新问题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一定会遇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到许多障碍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，但我们有信心做到在经济发展中拓宽解决问题的思路。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全国胜利前夕在全党范围内进行的重新学习取得了良好的效果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家很快恢复了经济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，成功地完成了社会主义改造。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在党的工作重心从以阶级斗争为纲转变为以经济建设为中心的新时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代背景之下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，邓小平在全党范围内提出了开动脑筋、思考问题的倡议。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邓小平注意研究新条件和新变化，根据新条件提出新问题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解决新问题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；与国际形势问题相比，他更加重视国内问题。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2_1#982739cab?pid=508a5a06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D项，曲解文意。根据材料二第三段“关于国际形势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邓小平指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同样，对于国内问题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邓小平也十分注意根据新的条件提出新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”可以看出，邓小平对国际形势问题和国内问题一样重视。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f5063179c?pid=508a5a067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下列选项，不能体现邓小平的问题意识的一项是（3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4_1#f5063179c.bracket?pid=508a5a067&amp;color=0,0,0&amp;vpa=6&amp;vtp=1"/>
          <p:cNvSpPr/>
          <p:nvPr/>
        </p:nvSpPr>
        <p:spPr>
          <a:xfrm>
            <a:off x="98685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3_2#f5063179c.choices?pid=508a5a067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邓小平指出：“现在摆在我们面前的问题，关键还是实事求是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论与实际相结合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、一切从实际出发。这是政治问题，是思想问题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是我们实现四个现代化的现实问题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1977年，邓小平在恢复领导职务后，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首先解决党的思想路线问题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然后解决政治路线问题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，政治路线确定之后再着手解决组织路线问题。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邓小平说：“我们不要资本主义，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但是我们也不要贫穷的社会主义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我们要发达的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、生产力发展的、使国家富强的社会主义。”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实事求是是邓小平理论的精髓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邓小平理论的每一个思想观点都同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当时中国的现实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“问题”联系在一起，都是从“问题”中产生出来的。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5_1#f5063179c?pid=508a5a067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A项说的是邓小平注重抓根本问题、普遍问题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能体现邓小平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的问题意识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。B项说的是邓小平善于抓关键问题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能体现邓小平的问题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。C项说的是邓小平对社会主义的认识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不能体现邓小平的问题意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。D项说的是邓小平理论的每一个思想观点都是从“问题”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中产生的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能体现邓小平的问题意识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4b2aae421?sp=1&amp;pid=508a5a067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材料一中多次出现“应当”“必须”，请简析其作用。（4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2_1#4b2aae421?sp=1&amp;pid=508a5a067&amp;color=0,0,0&amp;vtp=1&amp;bt=1&amp;bbb=1&amp;hb=1&amp;hla=1"/>
          <p:cNvSpPr/>
          <p:nvPr/>
        </p:nvSpPr>
        <p:spPr>
          <a:xfrm>
            <a:off x="612648" y="109538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“应当”通常表示一种原则性的规定或一般性的要求。如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应当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承认学得不好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”中“应当”明确指出以前学得不好。“必须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属于义务性的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，它规定的是一种责任，意味着某种行为或条件是强制性的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所以全党必须再重新进行一次学习”中“必须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表明了全党没有例外和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，必须一律执行“再重新进行一次学习”的规定。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作为指导性讲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，使用“应当”“必须”等态度鲜明的词语，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有助于听众把握观点态度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具有很强的指导意义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7a965f62a?pid=74fb456aa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教育等各条战线的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黑线专政论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伪造老干部是民主派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民主派必然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变成走资派的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胡绉社会主义生产关系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是产生新的资产阶级分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子的经济基础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的谬论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虚构儒法斗争继续到现在的无稽之谈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所有这些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都曾经被奉为神圣不可侵犯的所谓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谁反对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被扣上反对马列主义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反对毛泽东思想的大帽子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这些五花八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门的谬论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根本经不起革命实践的检验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它们连同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四人帮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另立的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理标准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一个个都像肥皂泡那样很快破灭了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这个事实雄辨地说明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他们自吹自擂证明不了真理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大规模的宣传证明不了真理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强权证明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不了真理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他们以马列主义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毛泽东思想的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实践证明他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们是反马列主义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反毛泽东思想的政治骗子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7_1#4b2aae421?pid=508a5a06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首先，理解词语“应当”“必须”的一般意义；然后，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结合语境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分析其语境意义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；最后，根据“应当”“必须”的语境意义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结合具体语境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和文本语体色彩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，分析其表达作用。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bfbd82a5e?sp=1&amp;pid=508a5a06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请结合材料二和下面的信息内容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谈谈你对中央所采取的具体对策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随着家庭联产承包责任制的推行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不少地区和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部门面对这一新生事物感到困惑和犹豫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有的省份和地区对这一政策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持观望态度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甚至表现出一定的抵触情绪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面对这种情况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中央并没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有采取强硬措施强行推进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而是采取了一种更为温和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更为有效的策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允许看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一方面开会研讨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另一方面采取了用事实教育干部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群众的做法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让这一影响深远的改革得以全面铺开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2#bfbd82a5e?pid=508a5a067&amp;color=0,0,0&amp;mp=1&amp;vtp=1&amp;bt=1&amp;bbb=1&amp;hb=1&amp;hltap=1"/>
          <p:cNvSpPr/>
          <p:nvPr/>
        </p:nvSpPr>
        <p:spPr>
          <a:xfrm>
            <a:off x="612648" y="4934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1_1#bfbd82a5e?pid=508a5a067&amp;color=0,0,0&amp;mp=1&amp;vtp=1&amp;bt=1&amp;bbb=1&amp;hb=1&amp;hla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“没有采取强硬措施强行推进，而是采取了一种更为温和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为有效的策略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——‘允许看’”的做法体现了解放思想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注意新的时代条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，研究新情况和解决新问题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面对有的地方对家庭联产承包责任制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的观望态度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，不设“禁区”，而是“允许看”。②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采取了用事实教育干部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群众的做法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，让这一影响深远的改革得以全面铺开”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体现了实事求是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团结一致向前看的思想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任何重大的改革举措都需要时间和空间来证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明其正确性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，中央的做法既尊重了人们的认识过程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又为改革创造了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良好的外部环境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，推动了改革开放的破浪前行。（每点3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9_1#bfbd82a5e?pid=508a5a067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首先，在题干所给的材料中找出中央所采取的具体对策，即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取了一种更为温和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、更为有效的策略——‘允许看’，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一方面开会研讨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另一方面采取了用事实教育干部群众的做法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”；然后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筛选出中央采取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的具体对策所对应的理论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，“‘禁区’的害处是使人们思想僵化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不敢根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据自己的条件考虑问题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’，要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在马克思主义指导下打破习惯势力和主观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偏见的束缚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，研究新情况，解决新问题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邓小平思考问题始终坚持一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个方向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，这就是团结一致向前看”“他说：‘坚持党的思想路线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也同样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要求向前看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。处理任何问题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都要使全党全国人民的注意力集中于怎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样恢复和提高党的威信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、加强和改善党的领导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’”；最后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分析所采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取的措施是如何体现邓小平有关解放思想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、实事求是这一理论的。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97f53474b?sp=1&amp;pid=7a965f62a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文中第二段有多处错别字，请找出两处并加以改正。（4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800" dirty="0"/>
          </a:p>
        </p:txBody>
      </p:sp>
      <p:sp>
        <p:nvSpPr>
          <p:cNvPr id="3" name="QB_4_AN.3_1#97f53474b.blank?pid=7a965f62a&amp;color=0,0,0&amp;vpa=1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纂”改为“篡”，“绉”改为“诌”，“辨”改为“辩”。（每处2分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找出任意两处即可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ca5e87712?sp=1&amp;pid=7a965f62a&amp;color=0,0,0&amp;mp=1&amp;vtp=1&amp;bt=1&amp;bbb=1&amp;hb=1&amp;hltap=1"/>
          <p:cNvSpPr/>
          <p:nvPr/>
        </p:nvSpPr>
        <p:spPr>
          <a:xfrm>
            <a:off x="612648" y="46800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文中画波浪线的句子有语病，请进行修改，使语言表达准确流畅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辑严密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。可少量增删词语，不得改变原意。（4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3_1#ca5e87712?pid=7a965f62a&amp;color=0,0,0&amp;vtp=1&amp;bbb=1&amp;hb=1"/>
          <p:cNvSpPr/>
          <p:nvPr/>
        </p:nvSpPr>
        <p:spPr>
          <a:xfrm>
            <a:off x="612648" y="3686254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原句有两处错误，一是“由于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关联词语使用不当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原句逻辑为条件关系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，应改为“只有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”。二是“对于澄清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’搞得非常混乱的理论问题，具有特别重要的意义”，成分残缺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缺少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表被动的介词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，可在“澄清”后添加“被”。</a:t>
            </a:r>
            <a:endParaRPr lang="en-US" altLang="zh-CN" sz="2800" dirty="0"/>
          </a:p>
        </p:txBody>
      </p:sp>
      <p:sp>
        <p:nvSpPr>
          <p:cNvPr id="4" name="QB_4_AN.32_1#ca5e87712?sp=1&amp;pid=7a965f62a&amp;color=0,0,0&amp;mp=1&amp;vtp=1&amp;bt=1&amp;bbb=1&amp;hb=1&amp;hla=1"/>
          <p:cNvSpPr/>
          <p:nvPr/>
        </p:nvSpPr>
        <p:spPr>
          <a:xfrm>
            <a:off x="612648" y="1718442"/>
            <a:ext cx="10963656" cy="190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只有坚持实践是检验真理的唯一标准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，才能够使伪科学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伪理论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现出原形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，从而捍卫真正的科学与理论。这一点，对于澄清被“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四人帮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搞得非常混乱的理论问题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，具有特别重要的意义。（每处2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a9142c51a?pid=74fb456aa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实践是检验真理的唯一标准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的发表引发了关于真理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标准问题的大讨论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这场讨论重新确立了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的马克思主义思想路线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成为拨乱反正和改革开放的思想先导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文章既有无所畏惧的勇气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有实事求是的精神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还有简约平易的言说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引导人们理性思考问题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这个问题是一个时代的大问题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那么如何做到理性思考呢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理性思考要透过表象探究被忽略的事实真相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推导事物的发展趋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我们在论说和阐述观点时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a9142c51a?pid=74fb456aa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的基础上更进一步向理性深化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逼近事物的本质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改造我们的学习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先指出中国共产党二十年来出现的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好现象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后退一步说依然存在的缺点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并透过缺点深入分析其危害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进而通过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阐述两种对立的观点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提出自己的主张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指明了改造学习的方向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述一步步深化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道理愈说愈明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理性思考还要注意提高思维品质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对看似简单的事物作深层思考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不能把问题简单化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如果把事物放在更广阔的背景中去观察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往往就能突破思维定式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深化对问题的认识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论述时应注意辩证地观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察事物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理性地辨别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论说不偏激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有分寸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不危言耸听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不咄咄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逼人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留有余地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这样文章才更有说服力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4fdea87d4?sp=1&amp;pid=a9142c51a&amp;color=0,0,0&amp;vtp=1&amp;bt=1&amp;bb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endParaRPr lang="en-US" altLang="zh-CN" sz="2800" dirty="0"/>
          </a:p>
        </p:txBody>
      </p:sp>
      <p:sp>
        <p:nvSpPr>
          <p:cNvPr id="3" name="QB_4_AN.8_1#4fdea87d4.blank?pid=a9142c51a&amp;color=0,0,0&amp;vpa=2&amp;vtp=1&amp;bbb=1"/>
          <p:cNvSpPr/>
          <p:nvPr/>
        </p:nvSpPr>
        <p:spPr>
          <a:xfrm>
            <a:off x="1321466" y="1005337"/>
            <a:ext cx="9367838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（示例）①实事求是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②有理有据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③是非曲直（每处1分）</a:t>
            </a:r>
            <a:endParaRPr lang="en-US" altLang="zh-CN" sz="2800" dirty="0"/>
          </a:p>
        </p:txBody>
      </p:sp>
      <p:sp>
        <p:nvSpPr>
          <p:cNvPr id="4" name="QB_4_AS.9_1#4fdea87d4?pid=a9142c51a&amp;color=0,0,0&amp;vtp=1&amp;bbb=1&amp;hb=1"/>
          <p:cNvSpPr/>
          <p:nvPr/>
        </p:nvSpPr>
        <p:spPr>
          <a:xfrm>
            <a:off x="612648" y="1666954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第①处，根据“《实践是检验真理的唯一标准》”和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实事求是的精神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大问题”可知，“马克思主义思想路线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“实事求是”，故此处可填“实事求是”。实事求是：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从实际情况出发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不夸大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，不缩小，正确地对待和处理问题。第②处，根据前文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论说和阐述观点时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”可知，此处应该是说补充充足的论据，故可填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理有据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”。有理有据：说话或做事既有充分的理由，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又有可靠的依据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③处，语境是说辨别对象，应是辨别对错、有理无理等，可填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”。是非曲直：正确与错误，无理与有理。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27ac6ba15?sp=1&amp;pid=a9142c51a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请将文中画横线的部分改成一个长单句。可以改变语序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少量增删词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2_1#27ac6ba15?sp=1&amp;pid=a9142c51a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示例）文章以无所畏惧的勇气、实事求是的精神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简约平易的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，引导人们理性思考一个时代的大问题。（长单句2分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通顺无语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1分，保持原意1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8061</Words>
  <Application>WPS 演示</Application>
  <PresentationFormat>宽屏</PresentationFormat>
  <Paragraphs>326</Paragraphs>
  <Slides>33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2025-04-01T09:16:00Z</dcterms:created>
  <dcterms:modified xsi:type="dcterms:W3CDTF">2025-09-02T09:27:26Z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3D49B412B62F4D258360B37C6902B541_12</vt:lpwstr>
  </property>
  <property fmtid="{D5CDD505-2E9C-101B-9397-08002B2CF9AE}" pid="3" name="KSOProductBuildVer">
    <vt:lpwstr>2052-12.1.0.22529</vt:lpwstr>
  </property>
</Properties>
</file>